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74"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75"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59"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42"/>
    <p:restoredTop sz="96327"/>
  </p:normalViewPr>
  <p:slideViewPr>
    <p:cSldViewPr snapToGrid="0" snapToObjects="1">
      <p:cViewPr varScale="1">
        <p:scale>
          <a:sx n="159" d="100"/>
          <a:sy n="159" d="100"/>
        </p:scale>
        <p:origin x="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211651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35724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224977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099"/>
            <a:chOff x="2149311" y="3497513"/>
            <a:chExt cx="3321303" cy="2318111"/>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1"/>
            </a:xfrm>
            <a:prstGeom prst="rect">
              <a:avLst/>
            </a:prstGeom>
            <a:noFill/>
          </p:spPr>
          <p:txBody>
            <a:bodyPr wrap="square" rtlCol="0">
              <a:spAutoFit/>
            </a:bodyPr>
            <a:lstStyle/>
            <a:p>
              <a:r>
                <a:rPr lang="en-NL" sz="10000"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900952"/>
            <a:ext cx="5792732" cy="1525745"/>
            <a:chOff x="883470" y="2241473"/>
            <a:chExt cx="5792732" cy="1525745"/>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241473"/>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Klanttevredenheid</a:t>
              </a:r>
              <a:endParaRPr lang="en-NL" sz="5000" b="1" dirty="0">
                <a:solidFill>
                  <a:schemeClr val="bg1"/>
                </a:solidFill>
                <a:latin typeface="Ubuntu" panose="020B0504030602030204" pitchFamily="34" charset="0"/>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3495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33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Defecten</a:t>
              </a:r>
              <a:r>
                <a:rPr lang="en-GB" sz="5000" b="1" dirty="0">
                  <a:solidFill>
                    <a:schemeClr val="bg1"/>
                  </a:solidFill>
                  <a:latin typeface="Ubuntu" panose="020B0504030602030204" pitchFamily="34" charset="0"/>
                </a:rPr>
                <a:t>-trends</a:t>
              </a:r>
              <a:endParaRPr lang="en-NL" sz="5000" b="1" dirty="0">
                <a:solidFill>
                  <a:schemeClr val="bg1"/>
                </a:solidFill>
                <a:latin typeface="Ubuntu" panose="020B0504030602030204" pitchFamily="34" charset="0"/>
              </a:endParaRP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0939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0332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872563"/>
            <a:ext cx="5792732" cy="1582524"/>
            <a:chOff x="883470" y="2184694"/>
            <a:chExt cx="5792732" cy="158252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8469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Kostenpercentage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8757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4913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Faalratio</a:t>
              </a:r>
              <a:r>
                <a:rPr lang="en-GB" sz="5000" b="1" dirty="0">
                  <a:solidFill>
                    <a:schemeClr val="bg1"/>
                  </a:solidFill>
                  <a:latin typeface="Ubuntu" panose="020B0504030602030204" pitchFamily="34" charset="0"/>
                </a:rPr>
                <a:t> van </a:t>
              </a:r>
              <a:r>
                <a:rPr lang="en-GB" sz="5000" b="1" dirty="0" err="1">
                  <a:solidFill>
                    <a:schemeClr val="bg1"/>
                  </a:solidFill>
                  <a:latin typeface="Ubuntu" panose="020B0504030602030204" pitchFamily="34" charset="0"/>
                </a:rPr>
                <a:t>wijzigingen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81849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28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geïnstalleerde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versies</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8772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846386"/>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(v2) is </a:t>
            </a:r>
            <a:r>
              <a:rPr lang="nl-NL" sz="700">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solidFill>
                <a:latin typeface="Ubuntu Light" panose="020B0304030602030204" pitchFamily="34" charset="0"/>
              </a:rPr>
              <a:t>Door Scrum Facilitators</a:t>
            </a:r>
          </a:p>
          <a:p>
            <a:pPr algn="ctr"/>
            <a:r>
              <a:rPr lang="nl-NL" sz="70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4532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Gewenste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klantervaring</a:t>
              </a:r>
              <a:r>
                <a:rPr lang="en-GB" sz="5000" b="1" dirty="0">
                  <a:solidFill>
                    <a:schemeClr val="bg1"/>
                  </a:solidFill>
                  <a:latin typeface="Ubuntu" panose="020B0504030602030204" pitchFamily="34" charset="0"/>
                </a:rPr>
                <a:t> of -</a:t>
              </a:r>
              <a:r>
                <a:rPr lang="en-GB" sz="5000" b="1" dirty="0" err="1">
                  <a:solidFill>
                    <a:schemeClr val="bg1"/>
                  </a:solidFill>
                  <a:latin typeface="Ubuntu" panose="020B0504030602030204" pitchFamily="34" charset="0"/>
                </a:rPr>
                <a:t>tevredenheid</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26393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235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Belemmerings-periode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4264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826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Bouw- </a:t>
              </a:r>
              <a:r>
                <a:rPr lang="en-GB" sz="5000" b="1" dirty="0" err="1">
                  <a:solidFill>
                    <a:schemeClr val="bg1"/>
                  </a:solidFill>
                  <a:latin typeface="Ubuntu" panose="020B0504030602030204" pitchFamily="34" charset="0"/>
                </a:rPr>
                <a:t>en</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integratiefrequentie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847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853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Omschakeltijd</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419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93587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productiefouten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13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10572"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68192" y="1925161"/>
            <a:ext cx="6227799" cy="1477328"/>
          </a:xfrm>
          <a:prstGeom prst="rect">
            <a:avLst/>
          </a:prstGeom>
          <a:noFill/>
        </p:spPr>
        <p:txBody>
          <a:bodyPr wrap="square" rtlCol="0">
            <a:spAutoFit/>
          </a:bodyPr>
          <a:lstStyle/>
          <a:p>
            <a:pPr algn="ctr"/>
            <a:r>
              <a:rPr lang="en-NL" sz="9000" spc="100" dirty="0">
                <a:latin typeface="Marvel" pitchFamily="2" charset="0"/>
              </a:rPr>
              <a:t>CU</a:t>
            </a:r>
            <a:r>
              <a:rPr lang="en-NL" sz="9000" spc="600" dirty="0">
                <a:latin typeface="Marvel" pitchFamily="2" charset="0"/>
              </a:rPr>
              <a:t>RR</a:t>
            </a:r>
            <a:r>
              <a:rPr lang="en-NL" sz="9000" spc="100" dirty="0">
                <a:latin typeface="Marvel" pitchFamily="2" charset="0"/>
              </a:rPr>
              <a:t>ENT V</a:t>
            </a:r>
            <a:r>
              <a:rPr lang="en-NL" sz="9000" spc="300" dirty="0">
                <a:latin typeface="Marvel" pitchFamily="2" charset="0"/>
              </a:rPr>
              <a:t>A</a:t>
            </a:r>
            <a:r>
              <a:rPr lang="en-NL" sz="9000" spc="100" dirty="0">
                <a:latin typeface="Marvel" pitchFamily="2" charset="0"/>
              </a:rPr>
              <a:t>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825927" y="3029919"/>
            <a:ext cx="3983783" cy="246221"/>
          </a:xfrm>
          <a:prstGeom prst="rect">
            <a:avLst/>
          </a:prstGeom>
          <a:noFill/>
        </p:spPr>
        <p:txBody>
          <a:bodyPr wrap="none" rtlCol="0">
            <a:spAutoFit/>
          </a:bodyPr>
          <a:lstStyle/>
          <a:p>
            <a:pPr algn="ctr"/>
            <a:r>
              <a:rPr lang="en-GB" sz="1000" dirty="0" err="1">
                <a:solidFill>
                  <a:schemeClr val="bg1">
                    <a:lumMod val="50000"/>
                  </a:schemeClr>
                </a:solidFill>
                <a:latin typeface="Ubuntu" panose="020B0504030602030204" pitchFamily="34" charset="0"/>
              </a:rPr>
              <a:t>Huidige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het product op </a:t>
            </a:r>
            <a:r>
              <a:rPr lang="en-GB" sz="1000" dirty="0" err="1">
                <a:solidFill>
                  <a:schemeClr val="bg1">
                    <a:lumMod val="50000"/>
                  </a:schemeClr>
                </a:solidFill>
                <a:latin typeface="Ubuntu" panose="020B0504030602030204" pitchFamily="34" charset="0"/>
              </a:rPr>
              <a:t>dit</a:t>
            </a:r>
            <a:r>
              <a:rPr lang="en-GB" sz="1000" dirty="0">
                <a:solidFill>
                  <a:schemeClr val="bg1">
                    <a:lumMod val="50000"/>
                  </a:schemeClr>
                </a:solidFill>
                <a:latin typeface="Ubuntu" panose="020B0504030602030204" pitchFamily="34" charset="0"/>
              </a:rPr>
              <a:t> moment </a:t>
            </a:r>
            <a:r>
              <a:rPr lang="en-GB" sz="1000" dirty="0" err="1">
                <a:solidFill>
                  <a:schemeClr val="bg1">
                    <a:lumMod val="50000"/>
                  </a:schemeClr>
                </a:solidFill>
                <a:latin typeface="Ubuntu" panose="020B0504030602030204" pitchFamily="34" charset="0"/>
              </a:rPr>
              <a:t>levert</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3947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480540"/>
            <a:ext cx="5792732" cy="2366569"/>
            <a:chOff x="829226" y="1695117"/>
            <a:chExt cx="5792732" cy="2366569"/>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1695117"/>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Release-</a:t>
              </a:r>
              <a:r>
                <a:rPr lang="en-GB" sz="5000" b="1" dirty="0" err="1">
                  <a:solidFill>
                    <a:schemeClr val="bg1"/>
                  </a:solidFill>
                  <a:latin typeface="Ubuntu" panose="020B0504030602030204" pitchFamily="34" charset="0"/>
                </a:rPr>
                <a:t>stabilisatieperiode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14175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8056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Aanlooptijd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voor</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codewijzigingen</a:t>
              </a:r>
              <a:r>
                <a:rPr lang="en-GB" sz="5000" b="1" dirty="0">
                  <a:solidFill>
                    <a:schemeClr val="bg1"/>
                  </a:solidFill>
                  <a:latin typeface="Ubuntu" panose="020B0504030602030204" pitchFamily="34" charset="0"/>
                </a:rPr>
                <a:t> </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03607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279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899472"/>
            <a:ext cx="5792732" cy="1528705"/>
            <a:chOff x="774982" y="2114527"/>
            <a:chExt cx="5792732" cy="1528705"/>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1145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Marktaandeel</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2516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9452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Doorlooptijd</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1042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3825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Leerperiode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5762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321956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Medewerker-tevredenheid</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588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69303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975890"/>
            <a:ext cx="5792732" cy="1375869"/>
            <a:chOff x="782731" y="2280802"/>
            <a:chExt cx="5792732" cy="137586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2280802"/>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Productgebruik</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82923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98085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Omzet</a:t>
              </a:r>
              <a:r>
                <a:rPr lang="en-GB" sz="5000" b="1" dirty="0">
                  <a:solidFill>
                    <a:schemeClr val="bg1"/>
                  </a:solidFill>
                  <a:latin typeface="Ubuntu" panose="020B0504030602030204" pitchFamily="34" charset="0"/>
                </a:rPr>
                <a:t> per </a:t>
              </a:r>
              <a:r>
                <a:rPr lang="en-GB" sz="5000" b="1" dirty="0" err="1">
                  <a:solidFill>
                    <a:schemeClr val="bg1"/>
                  </a:solidFill>
                  <a:latin typeface="Ubuntu" panose="020B0504030602030204" pitchFamily="34" charset="0"/>
                </a:rPr>
                <a:t>medewerker</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9696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54464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a:t>
              </a:r>
            </a:p>
            <a:p>
              <a:pPr algn="ctr"/>
              <a:r>
                <a:rPr lang="en-NL" sz="5000" b="1" dirty="0">
                  <a:solidFill>
                    <a:schemeClr val="bg1"/>
                  </a:solidFill>
                  <a:latin typeface="Ubuntu" panose="020B0504030602030204" pitchFamily="34" charset="0"/>
                </a:rPr>
                <a:t>frequentie</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87523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52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Gemiddelde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Reparatietijd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141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16593" y="649001"/>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616593" y="1964111"/>
            <a:ext cx="6326488" cy="1323439"/>
          </a:xfrm>
          <a:prstGeom prst="rect">
            <a:avLst/>
          </a:prstGeom>
          <a:noFill/>
        </p:spPr>
        <p:txBody>
          <a:bodyPr wrap="square" rtlCol="0">
            <a:spAutoFit/>
          </a:bodyPr>
          <a:lstStyle/>
          <a:p>
            <a:pPr algn="ctr"/>
            <a:r>
              <a:rPr lang="en-NL" sz="8000" spc="100" dirty="0">
                <a:latin typeface="Marvel" pitchFamily="2" charset="0"/>
              </a:rPr>
              <a:t>UN</a:t>
            </a:r>
            <a:r>
              <a:rPr lang="en-NL" sz="8000" spc="400" dirty="0">
                <a:latin typeface="Marvel" pitchFamily="2" charset="0"/>
              </a:rPr>
              <a:t>R</a:t>
            </a:r>
            <a:r>
              <a:rPr lang="en-NL" sz="8000" dirty="0">
                <a:latin typeface="Marvel" pitchFamily="2" charset="0"/>
              </a:rPr>
              <a:t>E</a:t>
            </a:r>
            <a:r>
              <a:rPr lang="en-NL" sz="8000" spc="100" dirty="0">
                <a:latin typeface="Marvel" pitchFamily="2" charset="0"/>
              </a:rPr>
              <a:t>ALIZED </a:t>
            </a:r>
            <a:r>
              <a:rPr lang="en-NL" sz="8000" spc="-150" dirty="0">
                <a:latin typeface="Marvel" pitchFamily="2" charset="0"/>
              </a:rPr>
              <a:t>V</a:t>
            </a:r>
            <a:r>
              <a:rPr lang="en-NL" sz="8000" spc="100" dirty="0">
                <a:latin typeface="Marvel" pitchFamily="2" charset="0"/>
              </a:rPr>
              <a:t>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038385" y="2992265"/>
            <a:ext cx="5478651"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Nog</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gerealiseerde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toekomstige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behaald</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kan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worden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wanneer</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behoeftes</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vervult</a:t>
            </a:r>
            <a:r>
              <a:rPr lang="en-GB" sz="1000" dirty="0">
                <a:solidFill>
                  <a:schemeClr val="bg1">
                    <a:lumMod val="50000"/>
                  </a:schemeClr>
                </a:solidFill>
                <a:latin typeface="Ubuntu" panose="020B0504030602030204" pitchFamily="34" charset="0"/>
              </a:rPr>
              <a:t> van alle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gebruikers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16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83471" y="1936069"/>
            <a:ext cx="5792732" cy="1455511"/>
            <a:chOff x="782731" y="1978523"/>
            <a:chExt cx="5792732" cy="1455511"/>
          </a:xfrm>
        </p:grpSpPr>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Aanlooptijd</a:t>
              </a:r>
              <a:endParaRPr lang="en-NL" sz="5000" b="1" dirty="0">
                <a:solidFill>
                  <a:schemeClr val="bg1"/>
                </a:solidFill>
                <a:latin typeface="Ubuntu" panose="020B0504030602030204" pitchFamily="34" charset="0"/>
              </a:endParaRP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5642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4132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985879"/>
            <a:ext cx="5792732" cy="1355892"/>
            <a:chOff x="782731" y="2300779"/>
            <a:chExt cx="5792732" cy="1355892"/>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230077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Innovatieratio</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1946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37672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983776"/>
            <a:ext cx="5792732" cy="1360097"/>
            <a:chOff x="782731" y="2296574"/>
            <a:chExt cx="5792732" cy="13600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9657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Focustijd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9055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3990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963618"/>
            <a:ext cx="5792732" cy="1400413"/>
            <a:chOff x="782731" y="2256258"/>
            <a:chExt cx="5792732" cy="1400413"/>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56258"/>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Uitrolfrequentie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3465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74428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Technische </a:t>
              </a:r>
            </a:p>
            <a:p>
              <a:pPr algn="ctr"/>
              <a:r>
                <a:rPr lang="en-NL" sz="5000" b="1" dirty="0">
                  <a:solidFill>
                    <a:schemeClr val="bg1"/>
                  </a:solidFill>
                  <a:latin typeface="Ubuntu" panose="020B0504030602030204" pitchFamily="34" charset="0"/>
                </a:rPr>
                <a:t>Schuld</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1019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1990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998726"/>
            <a:ext cx="5792732" cy="1330197"/>
            <a:chOff x="782731" y="2326474"/>
            <a:chExt cx="5792732" cy="13301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32647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Hersteltijd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6574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48236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082842"/>
            <a:ext cx="5792732" cy="2898306"/>
            <a:chOff x="883471" y="673017"/>
            <a:chExt cx="5792732" cy="3116720"/>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actieve</a:t>
              </a:r>
              <a:r>
                <a:rPr lang="en-GB" sz="5000" b="1" dirty="0">
                  <a:solidFill>
                    <a:schemeClr val="bg1"/>
                  </a:solidFill>
                  <a:latin typeface="Ubuntu" panose="020B0504030602030204" pitchFamily="34" charset="0"/>
                </a:rPr>
                <a:t> product (</a:t>
              </a:r>
              <a:r>
                <a:rPr lang="en-GB" sz="5000" b="1" dirty="0" err="1">
                  <a:solidFill>
                    <a:schemeClr val="bg1"/>
                  </a:solidFill>
                  <a:latin typeface="Ubuntu" panose="020B0504030602030204" pitchFamily="34" charset="0"/>
                </a:rPr>
                <a:t>broncode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varianten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42559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4255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4255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11215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40228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143118"/>
            <a:ext cx="5792732" cy="2773855"/>
            <a:chOff x="883471" y="1576533"/>
            <a:chExt cx="5792732" cy="2773855"/>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1576533"/>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benodigd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voor</a:t>
              </a:r>
              <a:r>
                <a:rPr lang="en-GB" sz="5000" b="1" dirty="0">
                  <a:solidFill>
                    <a:schemeClr val="bg1"/>
                  </a:solidFill>
                  <a:latin typeface="Ubuntu" panose="020B0504030602030204" pitchFamily="34" charset="0"/>
                </a:rPr>
                <a:t> het </a:t>
              </a:r>
              <a:r>
                <a:rPr lang="en-GB" sz="5000" b="1" dirty="0" err="1">
                  <a:solidFill>
                    <a:schemeClr val="bg1"/>
                  </a:solidFill>
                  <a:latin typeface="Ubuntu" panose="020B0504030602030204" pitchFamily="34" charset="0"/>
                </a:rPr>
                <a:t>samenvoegen</a:t>
              </a:r>
              <a:r>
                <a:rPr lang="en-GB" sz="5000" b="1" dirty="0">
                  <a:solidFill>
                    <a:schemeClr val="bg1"/>
                  </a:solidFill>
                  <a:latin typeface="Ubuntu" panose="020B0504030602030204" pitchFamily="34" charset="0"/>
                </a:rPr>
                <a:t> van </a:t>
              </a:r>
              <a:r>
                <a:rPr lang="en-GB" sz="5000" b="1" dirty="0" err="1">
                  <a:solidFill>
                    <a:schemeClr val="bg1"/>
                  </a:solidFill>
                  <a:latin typeface="Ubuntu" panose="020B0504030602030204" pitchFamily="34" charset="0"/>
                </a:rPr>
                <a:t>broncode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72709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38893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574808"/>
            <a:ext cx="5792732" cy="2065737"/>
            <a:chOff x="782934" y="1997529"/>
            <a:chExt cx="5792732" cy="2065737"/>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997529"/>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besteed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aan</a:t>
              </a:r>
              <a:r>
                <a:rPr lang="en-GB" sz="5000" b="1" dirty="0">
                  <a:solidFill>
                    <a:schemeClr val="bg1"/>
                  </a:solidFill>
                  <a:latin typeface="Ubuntu" panose="020B0504030602030204" pitchFamily="34" charset="0"/>
                </a:rPr>
                <a:t> Context-</a:t>
              </a:r>
              <a:r>
                <a:rPr lang="en-GB" sz="5000" b="1" dirty="0" err="1">
                  <a:solidFill>
                    <a:schemeClr val="bg1"/>
                  </a:solidFill>
                  <a:latin typeface="Ubuntu" panose="020B0504030602030204" pitchFamily="34" charset="0"/>
                </a:rPr>
                <a:t>schakelen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361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40784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257007"/>
            <a:ext cx="5792732" cy="2813636"/>
            <a:chOff x="782731" y="843035"/>
            <a:chExt cx="5792732" cy="2813636"/>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843035"/>
              <a:ext cx="5792732" cy="2400657"/>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Kloof in de </a:t>
              </a:r>
              <a:r>
                <a:rPr lang="en-GB" sz="5000" b="1" dirty="0" err="1">
                  <a:solidFill>
                    <a:schemeClr val="bg1"/>
                  </a:solidFill>
                  <a:latin typeface="Ubuntu" panose="020B0504030602030204" pitchFamily="34" charset="0"/>
                </a:rPr>
                <a:t>klant</a:t>
              </a:r>
              <a:r>
                <a:rPr lang="en-GB" sz="5000" b="1" dirty="0">
                  <a:solidFill>
                    <a:schemeClr val="bg1"/>
                  </a:solidFill>
                  <a:latin typeface="Ubuntu" panose="020B0504030602030204" pitchFamily="34" charset="0"/>
                </a:rPr>
                <a:t>- of </a:t>
              </a:r>
              <a:r>
                <a:rPr lang="en-GB" sz="5000" b="1" dirty="0" err="1">
                  <a:solidFill>
                    <a:schemeClr val="bg1"/>
                  </a:solidFill>
                  <a:latin typeface="Ubuntu" panose="020B0504030602030204" pitchFamily="34" charset="0"/>
                </a:rPr>
                <a:t>gebruikers-tevredenheid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6899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16592" y="629684"/>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644267" y="1964111"/>
            <a:ext cx="6298813" cy="1323439"/>
          </a:xfrm>
          <a:prstGeom prst="rect">
            <a:avLst/>
          </a:prstGeom>
          <a:noFill/>
        </p:spPr>
        <p:txBody>
          <a:bodyPr wrap="square" rtlCol="0">
            <a:spAutoFit/>
          </a:bodyPr>
          <a:lstStyle/>
          <a:p>
            <a:pPr algn="ctr"/>
            <a:r>
              <a:rPr lang="en-NL" sz="8000" spc="-150" dirty="0">
                <a:latin typeface="Marvel" pitchFamily="2" charset="0"/>
              </a:rPr>
              <a:t>T</a:t>
            </a:r>
            <a:r>
              <a:rPr lang="en-NL" sz="8000" spc="100" dirty="0">
                <a:latin typeface="Marvel" pitchFamily="2" charset="0"/>
              </a:rPr>
              <a:t>IME </a:t>
            </a:r>
            <a:r>
              <a:rPr lang="en-NL" sz="8000" spc="-300" dirty="0">
                <a:latin typeface="Marvel" pitchFamily="2" charset="0"/>
              </a:rPr>
              <a:t>T</a:t>
            </a:r>
            <a:r>
              <a:rPr lang="en-NL" sz="8000" spc="100" dirty="0">
                <a:latin typeface="Marvel" pitchFamily="2" charset="0"/>
              </a:rPr>
              <a:t>O M</a:t>
            </a:r>
            <a:r>
              <a:rPr lang="en-NL" sz="8000" spc="300" dirty="0">
                <a:latin typeface="Marvel" pitchFamily="2" charset="0"/>
              </a:rPr>
              <a:t>A</a:t>
            </a:r>
            <a:r>
              <a:rPr lang="en-NL" sz="8000" spc="600" dirty="0">
                <a:latin typeface="Marvel" pitchFamily="2" charset="0"/>
              </a:rPr>
              <a:t>R</a:t>
            </a:r>
            <a:r>
              <a:rPr lang="en-NL" sz="8000" dirty="0">
                <a:latin typeface="Marvel" pitchFamily="2" charset="0"/>
              </a:rPr>
              <a:t>KE</a:t>
            </a:r>
            <a:r>
              <a:rPr lang="en-NL" sz="8000" spc="100" dirty="0">
                <a:latin typeface="Marvel" pitchFamily="2" charset="0"/>
              </a:rPr>
              <a:t>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54624" y="2983424"/>
            <a:ext cx="527717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Tijd</a:t>
            </a:r>
            <a:r>
              <a:rPr lang="en-GB" sz="1000" dirty="0">
                <a:solidFill>
                  <a:schemeClr val="bg1">
                    <a:lumMod val="50000"/>
                  </a:schemeClr>
                </a:solidFill>
                <a:latin typeface="Ubuntu" panose="020B0504030602030204" pitchFamily="34" charset="0"/>
              </a:rPr>
              <a:t>-tot-</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-de-</a:t>
            </a:r>
            <a:r>
              <a:rPr lang="en-GB" sz="1000" dirty="0" err="1">
                <a:solidFill>
                  <a:schemeClr val="bg1">
                    <a:lumMod val="50000"/>
                  </a:schemeClr>
                </a:solidFill>
                <a:latin typeface="Ubuntu" panose="020B0504030602030204" pitchFamily="34" charset="0"/>
              </a:rPr>
              <a:t>markt</a:t>
            </a:r>
            <a:r>
              <a:rPr lang="en-GB" sz="1000" dirty="0">
                <a:solidFill>
                  <a:schemeClr val="bg1">
                    <a:lumMod val="50000"/>
                  </a:schemeClr>
                </a:solidFill>
                <a:latin typeface="Ubuntu" panose="020B0504030602030204" pitchFamily="34" charset="0"/>
              </a:rPr>
              <a:t>: Het </a:t>
            </a:r>
            <a:r>
              <a:rPr lang="en-GB" sz="1000" dirty="0" err="1">
                <a:solidFill>
                  <a:schemeClr val="bg1">
                    <a:lumMod val="50000"/>
                  </a:schemeClr>
                </a:solidFill>
                <a:latin typeface="Ubuntu" panose="020B0504030602030204" pitchFamily="34" charset="0"/>
              </a:rPr>
              <a:t>vermogen</a:t>
            </a:r>
            <a:r>
              <a:rPr lang="en-GB" sz="1000" dirty="0">
                <a:solidFill>
                  <a:schemeClr val="bg1">
                    <a:lumMod val="50000"/>
                  </a:schemeClr>
                </a:solidFill>
                <a:latin typeface="Ubuntu" panose="020B0504030602030204" pitchFamily="34" charset="0"/>
              </a:rPr>
              <a:t> van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snel</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diensten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producten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6259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Example Key Value Measures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5196" y="602633"/>
            <a:ext cx="2470989" cy="1467150"/>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5195" y="2104911"/>
            <a:ext cx="2470989" cy="1077019"/>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576185" y="603400"/>
            <a:ext cx="2470989" cy="3458558"/>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576185" y="4014320"/>
            <a:ext cx="2470990" cy="896230"/>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047173" y="591358"/>
            <a:ext cx="2366272" cy="2279508"/>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049525" y="2853640"/>
            <a:ext cx="2358273" cy="1612265"/>
          </a:xfrm>
          <a:prstGeom prst="rect">
            <a:avLst/>
          </a:prstGeom>
        </p:spPr>
      </p:pic>
    </p:spTree>
    <p:extLst>
      <p:ext uri="{BB962C8B-B14F-4D97-AF65-F5344CB8AC3E}">
        <p14:creationId xmlns:p14="http://schemas.microsoft.com/office/powerpoint/2010/main" val="148430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16592" y="590871"/>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1298597" y="1484380"/>
            <a:ext cx="4962476" cy="2254955"/>
            <a:chOff x="1305236" y="1600615"/>
            <a:chExt cx="6770540" cy="2254955"/>
          </a:xfrm>
        </p:grpSpPr>
        <p:sp>
          <p:nvSpPr>
            <p:cNvPr id="14" name="TextBox 13">
              <a:extLst>
                <a:ext uri="{FF2B5EF4-FFF2-40B4-BE49-F238E27FC236}">
                  <a16:creationId xmlns:a16="http://schemas.microsoft.com/office/drawing/2014/main" id="{89D91C47-04B8-0743-AE33-CB32FB353B50}"/>
                </a:ext>
              </a:extLst>
            </p:cNvPr>
            <p:cNvSpPr txBox="1"/>
            <p:nvPr/>
          </p:nvSpPr>
          <p:spPr>
            <a:xfrm>
              <a:off x="1305236" y="1600615"/>
              <a:ext cx="6770540" cy="1323439"/>
            </a:xfrm>
            <a:prstGeom prst="rect">
              <a:avLst/>
            </a:prstGeom>
            <a:noFill/>
          </p:spPr>
          <p:txBody>
            <a:bodyPr wrap="square" rtlCol="0">
              <a:spAutoFit/>
            </a:bodyPr>
            <a:lstStyle/>
            <a:p>
              <a:pPr algn="ctr"/>
              <a:r>
                <a:rPr lang="en-NL" sz="8000" spc="300" dirty="0">
                  <a:latin typeface="Marvel" pitchFamily="2" charset="0"/>
                </a:rPr>
                <a:t>A</a:t>
              </a:r>
              <a:r>
                <a:rPr lang="en-NL" sz="8000" spc="100" dirty="0">
                  <a:latin typeface="Marvel" pitchFamily="2" charset="0"/>
                </a:rPr>
                <a:t>BIL</a:t>
              </a:r>
              <a:r>
                <a:rPr lang="en-NL" sz="8000" dirty="0">
                  <a:latin typeface="Marvel" pitchFamily="2" charset="0"/>
                </a:rPr>
                <a:t>I</a:t>
              </a:r>
              <a:r>
                <a:rPr lang="en-NL" sz="8000" spc="-100" dirty="0">
                  <a:latin typeface="Marvel" pitchFamily="2" charset="0"/>
                </a:rPr>
                <a:t>T</a:t>
              </a:r>
              <a:r>
                <a:rPr lang="en-NL" sz="8000" spc="100" dirty="0">
                  <a:latin typeface="Marvel" pitchFamily="2" charset="0"/>
                </a:rPr>
                <a:t>Y </a:t>
              </a:r>
              <a:r>
                <a:rPr lang="en-NL" sz="8000" spc="-200" dirty="0">
                  <a:latin typeface="Marvel" pitchFamily="2" charset="0"/>
                </a:rPr>
                <a:t>T</a:t>
              </a:r>
              <a:r>
                <a:rPr lang="en-NL" sz="8000" spc="100" dirty="0">
                  <a:latin typeface="Marvel" pitchFamily="2" charset="0"/>
                </a:rPr>
                <a: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1305236" y="2462390"/>
              <a:ext cx="6770540" cy="1323439"/>
            </a:xfrm>
            <a:prstGeom prst="rect">
              <a:avLst/>
            </a:prstGeom>
            <a:noFill/>
          </p:spPr>
          <p:txBody>
            <a:bodyPr wrap="square" rtlCol="0">
              <a:spAutoFit/>
            </a:bodyPr>
            <a:lstStyle/>
            <a:p>
              <a:pPr algn="ctr"/>
              <a:r>
                <a:rPr lang="en-NL" sz="8000" spc="100" dirty="0">
                  <a:latin typeface="Marvel" pitchFamily="2" charset="0"/>
                </a:rPr>
                <a:t>INN</a:t>
              </a:r>
              <a:r>
                <a:rPr lang="en-NL" sz="8000" spc="-150" dirty="0">
                  <a:latin typeface="Marvel" pitchFamily="2" charset="0"/>
                </a:rPr>
                <a:t>OVAT</a:t>
              </a:r>
              <a:r>
                <a:rPr lang="en-NL" sz="8000" spc="100" dirty="0">
                  <a:latin typeface="Marvel" pitchFamily="2" charset="0"/>
                </a:rPr>
                <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552851" y="3455460"/>
              <a:ext cx="652292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Innovatiekracht</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effectiviteit</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beter</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voldoen</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1396</TotalTime>
  <Words>659</Words>
  <Application>Microsoft Macintosh PowerPoint</Application>
  <PresentationFormat>Custom</PresentationFormat>
  <Paragraphs>72</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Marvel</vt:lpstr>
      <vt:lpstr>Calibri Light</vt:lpstr>
      <vt:lpstr>Ubuntu Light</vt:lpstr>
      <vt:lpstr>Calibri</vt:lpstr>
      <vt:lpstr>Ubuntu</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264</cp:revision>
  <dcterms:created xsi:type="dcterms:W3CDTF">2020-03-02T18:23:14Z</dcterms:created>
  <dcterms:modified xsi:type="dcterms:W3CDTF">2021-02-12T08:49:30Z</dcterms:modified>
</cp:coreProperties>
</file>